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Economica"/>
      <p:regular r:id="rId36"/>
      <p:bold r:id="rId37"/>
      <p:italic r:id="rId38"/>
      <p:boldItalic r:id="rId39"/>
    </p:embeddedFont>
    <p:embeddedFont>
      <p:font typeface="Open Sans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0">
          <p15:clr>
            <a:srgbClr val="9AA0A6"/>
          </p15:clr>
        </p15:guide>
        <p15:guide id="2" orient="horz" pos="596">
          <p15:clr>
            <a:srgbClr val="9AA0A6"/>
          </p15:clr>
        </p15:guide>
        <p15:guide id="3" orient="horz" pos="1871">
          <p15:clr>
            <a:srgbClr val="9AA0A6"/>
          </p15:clr>
        </p15:guide>
        <p15:guide id="4" pos="255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A981E2A-87B8-4090-A6D3-863D0EF89454}">
  <a:tblStyle styleId="{AA981E2A-87B8-4090-A6D3-863D0EF894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3B5E9855-B47C-4534-870A-75A4DA566DD6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/>
        <p:guide pos="596" orient="horz"/>
        <p:guide pos="1871" orient="horz"/>
        <p:guide pos="255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regular.fntdata"/><Relationship Id="rId20" Type="http://schemas.openxmlformats.org/officeDocument/2006/relationships/slide" Target="slides/slide14.xml"/><Relationship Id="rId42" Type="http://schemas.openxmlformats.org/officeDocument/2006/relationships/font" Target="fonts/OpenSans-italic.fntdata"/><Relationship Id="rId41" Type="http://schemas.openxmlformats.org/officeDocument/2006/relationships/font" Target="fonts/OpenSans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OpenSans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Economica-bold.fntdata"/><Relationship Id="rId14" Type="http://schemas.openxmlformats.org/officeDocument/2006/relationships/slide" Target="slides/slide8.xml"/><Relationship Id="rId36" Type="http://schemas.openxmlformats.org/officeDocument/2006/relationships/font" Target="fonts/Economica-regular.fntdata"/><Relationship Id="rId17" Type="http://schemas.openxmlformats.org/officeDocument/2006/relationships/slide" Target="slides/slide11.xml"/><Relationship Id="rId39" Type="http://schemas.openxmlformats.org/officeDocument/2006/relationships/font" Target="fonts/Economica-boldItalic.fntdata"/><Relationship Id="rId16" Type="http://schemas.openxmlformats.org/officeDocument/2006/relationships/slide" Target="slides/slide10.xml"/><Relationship Id="rId38" Type="http://schemas.openxmlformats.org/officeDocument/2006/relationships/font" Target="fonts/Economica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b3e93b2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b3e93b2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b420cf9fb_0_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b420cf9fb_0_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Supongamos que tenemos una variable que tiene 4 categorías posibles. Le asignamos un número a cada categoría del 0 al 3. Por cada una de nuestras filas, crearemos un *vector* de dimensión 4 que tendrá ceros en todas las posiciones, y un 1 en la posición correspondiente al número de su categoría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01b8245c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01b8245c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e71b6825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de71b6825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e71b6825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e71b6825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Cuando eliminamos columnas del conjunto de datos que no son relevantes a la tarea de predicción.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Cuando eliminamos columnas que tienen mucha covarianza entre ellas, por ejemplo, el salario bruto vs el salario neto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Cuando agrupamos categorías similares dentro de una nueva categoría.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e71b6825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e71b6825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¿Por qué somos tan formales? Para poder hacer un paralelismo entre los conceptos intuitivos de conjuntos de datos y variables aleatorias que hemos trabajado hasta este momento, y los conceptos matemáticos de matrices, vectores y componentes </a:t>
            </a:r>
            <a:r>
              <a:rPr lang="es"/>
              <a:t>principales</a:t>
            </a:r>
            <a:r>
              <a:rPr lang="es"/>
              <a:t> que comenzarán a utilizar durante el resto de la diplomatura.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d69264b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d69264b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e71b6825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e71b6825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e71b6825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e71b6825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Porque los ejes del gráfico no tienen una relación 1:1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e71b6825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e71b6825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e71b6825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de71b6825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eca1aaba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eca1aaba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db420cf9fb_0_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db420cf9fb_0_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ec6489a9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ec6489a9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eca1aaba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eca1aaba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deca1aaba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deca1aaba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eca1aaba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eca1aaba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ec6489a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dec6489a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eca1aaba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eca1aaba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deca1aaba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deca1aaba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eca1aaba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deca1aaba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de71b6825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de71b6825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b420cf9fb_0_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b420cf9fb_0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e742c91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e742c91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5f12e6f5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5f12e6f5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e742c914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e742c914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e742c914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e742c914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e742c9140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e742c9140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Supongamos que tenemos una variable que tiene 4 categorías posibles. Le asignamos un número a cada categoría del 0 al 3. Por cada una de nuestras filas, crearemos un *vector* de dimensión 4 que tendrá ceros en todas las posiciones, y un 1 en la posición correspondiente al número de su categoría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e742c9140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e742c9140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Supongamos que tenemos una variable que tiene 4 categorías posibles. Le asignamos un número a cada categoría del 0 al 3. Por cada una de nuestras filas, crearemos un *vector* de dimensión 4 que tendrá ceros en todas las posiciones, y un 1 en la posición correspondiente al número de su categoría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" name="Google Shape;52;p1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Economica"/>
              <a:buNone/>
              <a:defRPr sz="36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3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 subtitulo">
  <p:cSld name="SECTION_HEADER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2" name="Google Shape;22;p4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773700" y="1445625"/>
            <a:ext cx="7596600" cy="15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5" name="Google Shape;25;p4"/>
          <p:cNvSpPr txBox="1"/>
          <p:nvPr>
            <p:ph idx="2" type="title"/>
          </p:nvPr>
        </p:nvSpPr>
        <p:spPr>
          <a:xfrm>
            <a:off x="773700" y="2876900"/>
            <a:ext cx="7596600" cy="9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96">
          <p15:clr>
            <a:srgbClr val="FA7B17"/>
          </p15:clr>
        </p15:guide>
        <p15:guide id="2" orient="horz" pos="567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doble y cuerpo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14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311700" y="1873275"/>
            <a:ext cx="8520600" cy="27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96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595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311700" y="316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11700" y="1224000"/>
            <a:ext cx="2808000" cy="3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0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diplodatos.famaf.unc.edu.ar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scikit-learn.org/stable/modules/decomposition.html?highlight=lda#" TargetMode="External"/><Relationship Id="rId4" Type="http://schemas.openxmlformats.org/officeDocument/2006/relationships/hyperlink" Target="https://www.youtube.com/watch?v=fkf4IBRSeEc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ctrTitle"/>
          </p:nvPr>
        </p:nvSpPr>
        <p:spPr>
          <a:xfrm>
            <a:off x="3044700" y="1520455"/>
            <a:ext cx="3054600" cy="15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</a:rPr>
              <a:t>Exploración y Curación de Datos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2" name="Google Shape;72;p15"/>
          <p:cNvSpPr txBox="1"/>
          <p:nvPr>
            <p:ph idx="1" type="subTitle"/>
          </p:nvPr>
        </p:nvSpPr>
        <p:spPr>
          <a:xfrm>
            <a:off x="3044700" y="341460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Diplomatura CDAAyA 2021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One-hot encoding</a:t>
            </a:r>
            <a:endParaRPr/>
          </a:p>
        </p:txBody>
      </p:sp>
      <p:graphicFrame>
        <p:nvGraphicFramePr>
          <p:cNvPr id="125" name="Google Shape;125;p24"/>
          <p:cNvGraphicFramePr/>
          <p:nvPr/>
        </p:nvGraphicFramePr>
        <p:xfrm>
          <a:off x="474225" y="174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{AA981E2A-87B8-4090-A6D3-863D0EF89454}</a:tableStyleId>
              </a:tblPr>
              <a:tblGrid>
                <a:gridCol w="554025"/>
                <a:gridCol w="17139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Id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Barrio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San Vicente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Cerro de las Rosas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Maipú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San Vicente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Ituzaingó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26" name="Google Shape;126;p24"/>
          <p:cNvGraphicFramePr/>
          <p:nvPr/>
        </p:nvGraphicFramePr>
        <p:xfrm>
          <a:off x="3139300" y="151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{AA981E2A-87B8-4090-A6D3-863D0EF89454}</a:tableStyleId>
              </a:tblPr>
              <a:tblGrid>
                <a:gridCol w="424900"/>
                <a:gridCol w="1355125"/>
                <a:gridCol w="1355125"/>
                <a:gridCol w="1355125"/>
                <a:gridCol w="1259500"/>
              </a:tblGrid>
              <a:tr h="585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Id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Barrio=San Vicente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Barrio=</a:t>
                      </a:r>
                      <a:r>
                        <a:rPr b="1" lang="es"/>
                        <a:t>Cerro de las Rosas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Barrio=</a:t>
                      </a:r>
                      <a:r>
                        <a:rPr b="1" lang="es"/>
                        <a:t>Maipú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Barrio=</a:t>
                      </a:r>
                      <a:r>
                        <a:rPr b="1" lang="es"/>
                        <a:t>Ituzaingó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0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curse of dimensionality</a:t>
            </a:r>
            <a:endParaRPr/>
          </a:p>
        </p:txBody>
      </p:sp>
      <p:sp>
        <p:nvSpPr>
          <p:cNvPr id="132" name="Google Shape;132;p25"/>
          <p:cNvSpPr txBox="1"/>
          <p:nvPr>
            <p:ph idx="1" type="body"/>
          </p:nvPr>
        </p:nvSpPr>
        <p:spPr>
          <a:xfrm>
            <a:off x="311700" y="1225225"/>
            <a:ext cx="8520600" cy="370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 codificar los datos de esta manera, generamos vectores esparsos de alta dimensionalidad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Ocupa mucho espacio en memoria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Los vectores resultantes son ortogonales.</a:t>
            </a:r>
            <a:endParaRPr/>
          </a:p>
          <a:p>
            <a: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</a:pPr>
            <a:r>
              <a:rPr lang="es"/>
              <a:t>Todos los vectores están a la misma distancia entre ellos (si tienen norma 1)</a:t>
            </a:r>
            <a:endParaRPr/>
          </a:p>
          <a:p>
            <a:pPr indent="-2921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000"/>
              <a:buChar char="○"/>
            </a:pPr>
            <a:r>
              <a:rPr lang="es"/>
              <a:t>No podemos calcular operaciones como el producto punto.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Reducción de dimensionalidad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</a:t>
            </a:r>
            <a:endParaRPr/>
          </a:p>
        </p:txBody>
      </p:sp>
      <p:sp>
        <p:nvSpPr>
          <p:cNvPr id="143" name="Google Shape;143;p27"/>
          <p:cNvSpPr/>
          <p:nvPr/>
        </p:nvSpPr>
        <p:spPr>
          <a:xfrm>
            <a:off x="846850" y="1550950"/>
            <a:ext cx="3379800" cy="195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Reducir el número de columnas o variables de nuestro conjunto de datos</a:t>
            </a:r>
            <a:endParaRPr b="1"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27"/>
          <p:cNvSpPr/>
          <p:nvPr/>
        </p:nvSpPr>
        <p:spPr>
          <a:xfrm>
            <a:off x="5047275" y="1550950"/>
            <a:ext cx="3379800" cy="195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Conservar la mayor cantidad de información posible</a:t>
            </a:r>
            <a:endParaRPr b="1"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4402813" y="2196900"/>
            <a:ext cx="468300" cy="468300"/>
          </a:xfrm>
          <a:prstGeom prst="mathPl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27"/>
          <p:cNvSpPr txBox="1"/>
          <p:nvPr/>
        </p:nvSpPr>
        <p:spPr>
          <a:xfrm>
            <a:off x="1218150" y="4030375"/>
            <a:ext cx="6707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¿Qué técnicas conocemos hasta ahora?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Formalización matemática</a:t>
            </a: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311700" y="1377375"/>
            <a:ext cx="8520600" cy="15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Vamos a expresar el conjunto de datos como una </a:t>
            </a:r>
            <a:r>
              <a:rPr lang="es"/>
              <a:t>matriz</a:t>
            </a:r>
            <a:r>
              <a:rPr lang="es"/>
              <a:t> X con n filas y m columnas. Cada filas es un vector x</a:t>
            </a:r>
            <a:r>
              <a:rPr baseline="-25000" lang="es"/>
              <a:t>i</a:t>
            </a:r>
            <a:r>
              <a:rPr lang="es"/>
              <a:t> que habita un espacio matemático con m dimensiones. Cada dimensión corresponde intuitivamente a una columna.</a:t>
            </a:r>
            <a:endParaRPr/>
          </a:p>
        </p:txBody>
      </p:sp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3225" y="2697425"/>
            <a:ext cx="3387300" cy="39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4600" y="4130475"/>
            <a:ext cx="3235925" cy="47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 txBox="1"/>
          <p:nvPr/>
        </p:nvSpPr>
        <p:spPr>
          <a:xfrm>
            <a:off x="411100" y="3242575"/>
            <a:ext cx="82986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Queremos obtener una nueva matriz Z que tenga la misma cantidad de filas, pero un número de columnas d mucho menor que m.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 rotWithShape="1">
          <a:blip r:embed="rId3">
            <a:alphaModFix/>
          </a:blip>
          <a:srcRect b="0" l="84062" r="5190" t="15839"/>
          <a:stretch/>
        </p:blipFill>
        <p:spPr>
          <a:xfrm>
            <a:off x="8201750" y="850050"/>
            <a:ext cx="472275" cy="369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9"/>
          <p:cNvPicPr preferRelativeResize="0"/>
          <p:nvPr/>
        </p:nvPicPr>
        <p:blipFill rotWithShape="1">
          <a:blip r:embed="rId3">
            <a:alphaModFix/>
          </a:blip>
          <a:srcRect b="82719" l="-5190" r="5190" t="1971"/>
          <a:stretch/>
        </p:blipFill>
        <p:spPr>
          <a:xfrm>
            <a:off x="3914400" y="4474900"/>
            <a:ext cx="4394450" cy="67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9"/>
          <p:cNvPicPr preferRelativeResize="0"/>
          <p:nvPr/>
        </p:nvPicPr>
        <p:blipFill rotWithShape="1">
          <a:blip r:embed="rId3">
            <a:alphaModFix/>
          </a:blip>
          <a:srcRect b="0" l="-5188" r="12035" t="15839"/>
          <a:stretch/>
        </p:blipFill>
        <p:spPr>
          <a:xfrm>
            <a:off x="3855675" y="850050"/>
            <a:ext cx="4093651" cy="3698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" name="Google Shape;163;p29"/>
          <p:cNvCxnSpPr/>
          <p:nvPr/>
        </p:nvCxnSpPr>
        <p:spPr>
          <a:xfrm>
            <a:off x="3703025" y="1237350"/>
            <a:ext cx="0" cy="354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64" name="Google Shape;164;p29"/>
          <p:cNvSpPr txBox="1"/>
          <p:nvPr>
            <p:ph idx="1" type="body"/>
          </p:nvPr>
        </p:nvSpPr>
        <p:spPr>
          <a:xfrm>
            <a:off x="311700" y="1341175"/>
            <a:ext cx="3247200" cy="33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Cada fila es un vector x en R2, es decir, tiene dos dimensiones.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/>
              <a:t>Si sacamos cualquiera de ellas, proyectamos los puntos a la dirección del eje x o y</a:t>
            </a:r>
            <a:endParaRPr sz="1600"/>
          </a:p>
        </p:txBody>
      </p:sp>
      <p:sp>
        <p:nvSpPr>
          <p:cNvPr id="165" name="Google Shape;165;p29"/>
          <p:cNvSpPr txBox="1"/>
          <p:nvPr>
            <p:ph type="title"/>
          </p:nvPr>
        </p:nvSpPr>
        <p:spPr>
          <a:xfrm>
            <a:off x="311700" y="316800"/>
            <a:ext cx="37098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Eliminación de columnas</a:t>
            </a:r>
            <a:endParaRPr/>
          </a:p>
        </p:txBody>
      </p:sp>
      <p:cxnSp>
        <p:nvCxnSpPr>
          <p:cNvPr id="166" name="Google Shape;166;p29"/>
          <p:cNvCxnSpPr>
            <a:stCxn id="167" idx="2"/>
          </p:cNvCxnSpPr>
          <p:nvPr/>
        </p:nvCxnSpPr>
        <p:spPr>
          <a:xfrm>
            <a:off x="6111625" y="788150"/>
            <a:ext cx="854700" cy="3681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7" name="Google Shape;167;p29"/>
          <p:cNvSpPr txBox="1"/>
          <p:nvPr/>
        </p:nvSpPr>
        <p:spPr>
          <a:xfrm>
            <a:off x="5453125" y="172550"/>
            <a:ext cx="131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Vector original en R</a:t>
            </a:r>
            <a:r>
              <a:rPr baseline="30000" lang="es"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baseline="30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8" name="Google Shape;168;p29"/>
          <p:cNvSpPr txBox="1"/>
          <p:nvPr/>
        </p:nvSpPr>
        <p:spPr>
          <a:xfrm>
            <a:off x="7398800" y="82050"/>
            <a:ext cx="1317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Nuevo vector en</a:t>
            </a:r>
            <a:r>
              <a:rPr lang="es">
                <a:latin typeface="Open Sans"/>
                <a:ea typeface="Open Sans"/>
                <a:cs typeface="Open Sans"/>
                <a:sym typeface="Open Sans"/>
              </a:rPr>
              <a:t> R</a:t>
            </a:r>
            <a:r>
              <a:rPr baseline="30000" lang="es"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baseline="300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69" name="Google Shape;169;p29"/>
          <p:cNvCxnSpPr>
            <a:stCxn id="168" idx="2"/>
          </p:cNvCxnSpPr>
          <p:nvPr/>
        </p:nvCxnSpPr>
        <p:spPr>
          <a:xfrm>
            <a:off x="8057300" y="697650"/>
            <a:ext cx="502800" cy="4680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29"/>
          <p:cNvSpPr txBox="1"/>
          <p:nvPr/>
        </p:nvSpPr>
        <p:spPr>
          <a:xfrm>
            <a:off x="7674458" y="4167089"/>
            <a:ext cx="146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Nuevo vector en R</a:t>
            </a:r>
            <a:r>
              <a:rPr baseline="30000" lang="es"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baseline="300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71" name="Google Shape;171;p29"/>
          <p:cNvCxnSpPr>
            <a:stCxn id="170" idx="1"/>
          </p:cNvCxnSpPr>
          <p:nvPr/>
        </p:nvCxnSpPr>
        <p:spPr>
          <a:xfrm flipH="1">
            <a:off x="6994958" y="4474889"/>
            <a:ext cx="679500" cy="1833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" name="Google Shape;172;p29"/>
          <p:cNvCxnSpPr/>
          <p:nvPr/>
        </p:nvCxnSpPr>
        <p:spPr>
          <a:xfrm flipH="1" rot="10800000">
            <a:off x="6957823" y="1156053"/>
            <a:ext cx="1564200" cy="9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9"/>
          <p:cNvCxnSpPr/>
          <p:nvPr/>
        </p:nvCxnSpPr>
        <p:spPr>
          <a:xfrm>
            <a:off x="6957817" y="1153656"/>
            <a:ext cx="36300" cy="3537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Principal Component </a:t>
            </a:r>
            <a:r>
              <a:rPr lang="es"/>
              <a:t>Analysis</a:t>
            </a:r>
            <a:r>
              <a:rPr lang="es"/>
              <a:t> (PCA)</a:t>
            </a:r>
            <a:endParaRPr/>
          </a:p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311700" y="1225225"/>
            <a:ext cx="8520600" cy="34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Método algebraico (no depende del conocimiento de dominio).</a:t>
            </a:r>
            <a:endParaRPr/>
          </a:p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Calcula un conjunto de direcciones llamadas componentes principales:</a:t>
            </a:r>
            <a:endParaRPr/>
          </a:p>
          <a:p>
            <a:pPr indent="-292100" lvl="1" marL="914400" rtl="0" algn="l">
              <a:spcBef>
                <a:spcPts val="1000"/>
              </a:spcBef>
              <a:spcAft>
                <a:spcPts val="0"/>
              </a:spcAft>
              <a:buSzPts val="1000"/>
              <a:buChar char="○"/>
            </a:pPr>
            <a:r>
              <a:rPr lang="es" sz="1800"/>
              <a:t>S</a:t>
            </a:r>
            <a:r>
              <a:rPr lang="es" sz="1800"/>
              <a:t>on ortogonales (independientes)</a:t>
            </a:r>
            <a:endParaRPr sz="1800"/>
          </a:p>
          <a:p>
            <a:pPr indent="-292100" lvl="1" marL="9144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000"/>
              <a:buChar char="○"/>
            </a:pPr>
            <a:r>
              <a:rPr lang="es" sz="1800"/>
              <a:t>Están ordenados de acuerdo a la varianza </a:t>
            </a:r>
            <a:r>
              <a:rPr lang="es" sz="1800"/>
              <a:t>de los datos originales que capturan</a:t>
            </a:r>
            <a:r>
              <a:rPr lang="es" sz="1800"/>
              <a:t>.</a:t>
            </a:r>
            <a:endParaRPr sz="1800"/>
          </a:p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Se proyecta la matriz X en las direcciones de sus componentes principales</a:t>
            </a:r>
            <a:endParaRPr/>
          </a:p>
          <a:p>
            <a:pPr indent="-292100" lvl="0" marL="457200" rtl="0" algn="l">
              <a:spcBef>
                <a:spcPts val="1000"/>
              </a:spcBef>
              <a:spcAft>
                <a:spcPts val="1000"/>
              </a:spcAft>
              <a:buSzPts val="1000"/>
              <a:buChar char="●"/>
            </a:pPr>
            <a:r>
              <a:rPr lang="es"/>
              <a:t>S</a:t>
            </a:r>
            <a:r>
              <a:rPr lang="es"/>
              <a:t>e seleccionan las primeras k dimensiones de la nueva matriz proyectada.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Componentes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principales</a:t>
            </a:r>
            <a:endParaRPr/>
          </a:p>
        </p:txBody>
      </p:sp>
      <p:sp>
        <p:nvSpPr>
          <p:cNvPr id="185" name="Google Shape;185;p31"/>
          <p:cNvSpPr txBox="1"/>
          <p:nvPr>
            <p:ph idx="4294967295" type="body"/>
          </p:nvPr>
        </p:nvSpPr>
        <p:spPr>
          <a:xfrm>
            <a:off x="311700" y="1880525"/>
            <a:ext cx="32472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Los componentes principales de una matriz son las direcciones ortogonales de mayor variación de los datos.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/>
              <a:t>¿Por qué no se “ven” ortogonales?</a:t>
            </a:r>
            <a:endParaRPr sz="1600"/>
          </a:p>
        </p:txBody>
      </p:sp>
      <p:cxnSp>
        <p:nvCxnSpPr>
          <p:cNvPr id="186" name="Google Shape;186;p31"/>
          <p:cNvCxnSpPr/>
          <p:nvPr/>
        </p:nvCxnSpPr>
        <p:spPr>
          <a:xfrm>
            <a:off x="3703025" y="1237350"/>
            <a:ext cx="0" cy="354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87" name="Google Shape;18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0000" y="346975"/>
            <a:ext cx="4449550" cy="444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2" name="Google Shape;192;p32"/>
          <p:cNvCxnSpPr/>
          <p:nvPr/>
        </p:nvCxnSpPr>
        <p:spPr>
          <a:xfrm>
            <a:off x="3703025" y="1237350"/>
            <a:ext cx="0" cy="354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93" name="Google Shape;193;p32"/>
          <p:cNvSpPr txBox="1"/>
          <p:nvPr>
            <p:ph idx="1" type="body"/>
          </p:nvPr>
        </p:nvSpPr>
        <p:spPr>
          <a:xfrm>
            <a:off x="311700" y="1341175"/>
            <a:ext cx="3247200" cy="33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Proyectamos cada una de las filas en las direcciones de los componentes principales.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/>
              <a:t>Tener en cuenta que ambas representaciones de los datos tienen </a:t>
            </a:r>
            <a:r>
              <a:rPr b="1" lang="es" sz="1600"/>
              <a:t>exactamente la misma información</a:t>
            </a:r>
            <a:endParaRPr b="1" sz="1600"/>
          </a:p>
        </p:txBody>
      </p:sp>
      <p:sp>
        <p:nvSpPr>
          <p:cNvPr id="194" name="Google Shape;194;p32"/>
          <p:cNvSpPr txBox="1"/>
          <p:nvPr>
            <p:ph type="title"/>
          </p:nvPr>
        </p:nvSpPr>
        <p:spPr>
          <a:xfrm>
            <a:off x="311700" y="316800"/>
            <a:ext cx="3709800" cy="7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Nueva proyección</a:t>
            </a:r>
            <a:endParaRPr/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0000" y="421525"/>
            <a:ext cx="4602401" cy="45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 notebook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06 PCA.ipynb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hemos visto en esta materia?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 notebook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07 Encodings y PCA en Melbourne.ipynb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5"/>
          <p:cNvSpPr txBox="1"/>
          <p:nvPr>
            <p:ph type="title"/>
          </p:nvPr>
        </p:nvSpPr>
        <p:spPr>
          <a:xfrm>
            <a:off x="311700" y="316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</a:t>
            </a:r>
            <a:endParaRPr/>
          </a:p>
        </p:txBody>
      </p:sp>
      <p:sp>
        <p:nvSpPr>
          <p:cNvPr id="211" name="Google Shape;211;p35"/>
          <p:cNvSpPr txBox="1"/>
          <p:nvPr>
            <p:ph idx="1" type="body"/>
          </p:nvPr>
        </p:nvSpPr>
        <p:spPr>
          <a:xfrm>
            <a:off x="311700" y="1341175"/>
            <a:ext cx="3247200" cy="360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En el conjunto de datos de melbourne, las componentes principales separan muy bien los tipos de propiedad, y en menor media el precio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/>
              <a:t>¿Si el tipo está muy relacionado con los componentes del PCA, nos sirve agregar esta nueva información?</a:t>
            </a:r>
            <a:endParaRPr sz="1600"/>
          </a:p>
        </p:txBody>
      </p:sp>
      <p:pic>
        <p:nvPicPr>
          <p:cNvPr id="212" name="Google Shape;2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8100" y="0"/>
            <a:ext cx="3176751" cy="307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4100" y="1837200"/>
            <a:ext cx="3420107" cy="330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/>
          <p:nvPr>
            <p:ph type="title"/>
          </p:nvPr>
        </p:nvSpPr>
        <p:spPr>
          <a:xfrm>
            <a:off x="490250" y="450150"/>
            <a:ext cx="76842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Cuando proyectamos cambiamos las propiedades de los datos, queremos proyectar de una forma que ayude a entender/clasificar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Otras proyecciones posibles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Análisis de texto libre</a:t>
            </a:r>
            <a:endParaRPr/>
          </a:p>
        </p:txBody>
      </p:sp>
      <p:graphicFrame>
        <p:nvGraphicFramePr>
          <p:cNvPr id="229" name="Google Shape;229;p38"/>
          <p:cNvGraphicFramePr/>
          <p:nvPr/>
        </p:nvGraphicFramePr>
        <p:xfrm>
          <a:off x="369325" y="114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{AA981E2A-87B8-4090-A6D3-863D0EF89454}</a:tableStyleId>
              </a:tblPr>
              <a:tblGrid>
                <a:gridCol w="884000"/>
                <a:gridCol w="2985950"/>
              </a:tblGrid>
              <a:tr h="350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Suburb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closest_airbnb_neighborhood_overview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87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Melton South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Close to the CBD, 30-60 minutes from top Victorian beaches and suitable for day trips out to the beautiful Victoria countryside...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1227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Oakleigh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Close to Chadstone Shopping centre, Oakleigh Centro, Walking distance approx 500m to Oakleigh and Huntingdale train station .Bus stops are easily available a couple of streets away...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1256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200">
                          <a:solidFill>
                            <a:schemeClr val="dk1"/>
                          </a:solidFill>
                        </a:rPr>
                        <a:t>Balwyn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Filled with gorgeous parks, award winning restaurants and shops and leading Deli's across Melbourne. It's close to the city- 15 minute tram ride into the city or 12 minutes into Richmond...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30" name="Google Shape;23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524" y="315925"/>
            <a:ext cx="4591950" cy="460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Codificación de texto en bolsas de palabras</a:t>
            </a:r>
            <a:endParaRPr/>
          </a:p>
        </p:txBody>
      </p:sp>
      <p:graphicFrame>
        <p:nvGraphicFramePr>
          <p:cNvPr id="236" name="Google Shape;236;p39"/>
          <p:cNvGraphicFramePr/>
          <p:nvPr/>
        </p:nvGraphicFramePr>
        <p:xfrm>
          <a:off x="245625" y="174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{AA981E2A-87B8-4090-A6D3-863D0EF89454}</a:tableStyleId>
              </a:tblPr>
              <a:tblGrid>
                <a:gridCol w="554025"/>
                <a:gridCol w="17139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Id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Comentario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Nada de tráfico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Cerca del aeropuerto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Tráfico del aeropuerto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Cerca de la playa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37" name="Google Shape;237;p39"/>
          <p:cNvGraphicFramePr/>
          <p:nvPr/>
        </p:nvGraphicFramePr>
        <p:xfrm>
          <a:off x="2855475" y="1715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{AA981E2A-87B8-4090-A6D3-863D0EF89454}</a:tableStyleId>
              </a:tblPr>
              <a:tblGrid>
                <a:gridCol w="439500"/>
                <a:gridCol w="1224325"/>
                <a:gridCol w="689850"/>
                <a:gridCol w="636100"/>
                <a:gridCol w="497275"/>
                <a:gridCol w="382850"/>
                <a:gridCol w="681375"/>
                <a:gridCol w="691625"/>
                <a:gridCol w="811875"/>
              </a:tblGrid>
              <a:tr h="60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Id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aeropuerto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cerca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de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del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la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nada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playa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tráfico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Topic modeling con </a:t>
            </a:r>
            <a:r>
              <a:rPr lang="es" sz="3600"/>
              <a:t>LDA</a:t>
            </a:r>
            <a:endParaRPr/>
          </a:p>
        </p:txBody>
      </p:sp>
      <p:cxnSp>
        <p:nvCxnSpPr>
          <p:cNvPr id="243" name="Google Shape;243;p40"/>
          <p:cNvCxnSpPr/>
          <p:nvPr/>
        </p:nvCxnSpPr>
        <p:spPr>
          <a:xfrm>
            <a:off x="3703025" y="1237350"/>
            <a:ext cx="0" cy="354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44" name="Google Shape;244;p40"/>
          <p:cNvSpPr txBox="1"/>
          <p:nvPr>
            <p:ph idx="1" type="body"/>
          </p:nvPr>
        </p:nvSpPr>
        <p:spPr>
          <a:xfrm>
            <a:off x="311700" y="1341175"/>
            <a:ext cx="3247200" cy="33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LDA o Latent Dirichlet Allocation es un modelo que asume que cada texto habla de un tema o topic desconocido.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/>
              <a:t>Encuentra los vectores que corresponden a los topics que mejor explicarían los datos</a:t>
            </a:r>
            <a:endParaRPr b="1" sz="1600"/>
          </a:p>
        </p:txBody>
      </p:sp>
      <p:pic>
        <p:nvPicPr>
          <p:cNvPr id="245" name="Google Shape;24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4102" y="248975"/>
            <a:ext cx="5116626" cy="725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Proyección con LDA</a:t>
            </a:r>
            <a:endParaRPr/>
          </a:p>
        </p:txBody>
      </p:sp>
      <p:cxnSp>
        <p:nvCxnSpPr>
          <p:cNvPr id="251" name="Google Shape;251;p41"/>
          <p:cNvCxnSpPr/>
          <p:nvPr/>
        </p:nvCxnSpPr>
        <p:spPr>
          <a:xfrm>
            <a:off x="3703025" y="1237350"/>
            <a:ext cx="0" cy="354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52" name="Google Shape;252;p41"/>
          <p:cNvSpPr txBox="1"/>
          <p:nvPr>
            <p:ph idx="1" type="body"/>
          </p:nvPr>
        </p:nvSpPr>
        <p:spPr>
          <a:xfrm>
            <a:off x="311700" y="1341175"/>
            <a:ext cx="3247200" cy="33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Luego, LDA se usa para estimar la probabilidad condicional de que un texto esté hablando de cada uno de los topics.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/>
              <a:t>Podemos representar ahora cada texto con una combinación de distintos temas </a:t>
            </a:r>
            <a:endParaRPr b="1" sz="1600"/>
          </a:p>
        </p:txBody>
      </p:sp>
      <p:graphicFrame>
        <p:nvGraphicFramePr>
          <p:cNvPr id="253" name="Google Shape;253;p41"/>
          <p:cNvGraphicFramePr/>
          <p:nvPr/>
        </p:nvGraphicFramePr>
        <p:xfrm>
          <a:off x="3847150" y="1237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{3B5E9855-B47C-4534-870A-75A4DA566DD6}</a:tableStyleId>
              </a:tblPr>
              <a:tblGrid>
                <a:gridCol w="2929025"/>
                <a:gridCol w="556350"/>
                <a:gridCol w="556350"/>
                <a:gridCol w="556350"/>
                <a:gridCol w="556350"/>
              </a:tblGrid>
              <a:tr h="209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closest_airbnb_neighborhood_overview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topic0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topic1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topic2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topic3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47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Our house is located in a very small, </a:t>
                      </a:r>
                      <a:r>
                        <a:rPr lang="es" sz="1200">
                          <a:highlight>
                            <a:srgbClr val="EA9999"/>
                          </a:highlight>
                        </a:rPr>
                        <a:t>quiet</a:t>
                      </a:r>
                      <a:r>
                        <a:rPr lang="es" sz="1200"/>
                        <a:t> and safe court in the bayside suburb of Moorabbin, with no through traffic, so you are undisturbed by traffic noise.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The local </a:t>
                      </a:r>
                      <a:r>
                        <a:rPr lang="es" sz="1200">
                          <a:highlight>
                            <a:srgbClr val="EA9999"/>
                          </a:highlight>
                        </a:rPr>
                        <a:t>shopping</a:t>
                      </a:r>
                      <a:r>
                        <a:rPr lang="es" sz="1200"/>
                        <a:t> centre and </a:t>
                      </a:r>
                      <a:r>
                        <a:rPr lang="es" sz="1200">
                          <a:highlight>
                            <a:srgbClr val="EA9999"/>
                          </a:highlight>
                        </a:rPr>
                        <a:t>cafes</a:t>
                      </a:r>
                      <a:r>
                        <a:rPr lang="es" sz="1200"/>
                        <a:t> is 10 </a:t>
                      </a:r>
                      <a:r>
                        <a:rPr lang="es" sz="1200">
                          <a:highlight>
                            <a:srgbClr val="EA9999"/>
                          </a:highlight>
                        </a:rPr>
                        <a:t>minute's</a:t>
                      </a:r>
                      <a:r>
                        <a:rPr lang="es" sz="1200"/>
                        <a:t> </a:t>
                      </a:r>
                      <a:r>
                        <a:rPr lang="es" sz="1200">
                          <a:highlight>
                            <a:srgbClr val="EA9999"/>
                          </a:highlight>
                        </a:rPr>
                        <a:t>walk</a:t>
                      </a:r>
                      <a:r>
                        <a:rPr lang="es" sz="1200"/>
                        <a:t> from the house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The large Southland (Westfield) </a:t>
                      </a:r>
                      <a:r>
                        <a:rPr lang="es" sz="1200">
                          <a:highlight>
                            <a:srgbClr val="EA9999"/>
                          </a:highlight>
                        </a:rPr>
                        <a:t>Shopping</a:t>
                      </a:r>
                      <a:r>
                        <a:rPr lang="es" sz="1200"/>
                        <a:t> Centre is 2.6Km away and easily accessible by a bus which is a few </a:t>
                      </a:r>
                      <a:r>
                        <a:rPr lang="es" sz="1200">
                          <a:highlight>
                            <a:srgbClr val="EA9999"/>
                          </a:highlight>
                        </a:rPr>
                        <a:t>minutes</a:t>
                      </a:r>
                      <a:r>
                        <a:rPr lang="es" sz="1200"/>
                        <a:t> </a:t>
                      </a:r>
                      <a:r>
                        <a:rPr lang="es" sz="1200">
                          <a:highlight>
                            <a:srgbClr val="EA9999"/>
                          </a:highlight>
                        </a:rPr>
                        <a:t>walk</a:t>
                      </a:r>
                      <a:r>
                        <a:rPr lang="es" sz="1200"/>
                        <a:t> from our home. Chadstone is a bus ride away.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Brighton Beach is 6Km from the house and easily accessed by public transport, where you can enjoy a </a:t>
                      </a:r>
                      <a:r>
                        <a:rPr lang="es" sz="1200">
                          <a:highlight>
                            <a:srgbClr val="EA9999"/>
                          </a:highlight>
                        </a:rPr>
                        <a:t>walk</a:t>
                      </a:r>
                      <a:r>
                        <a:rPr lang="es" sz="1200"/>
                        <a:t> or swim, or a meal of fish and chips on the foreshore.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0,001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0,001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0,934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/>
                        <a:t>0,062</a:t>
                      </a:r>
                      <a:endParaRPr sz="1200"/>
                    </a:p>
                  </a:txBody>
                  <a:tcPr marT="19050" marB="19050" marR="28575" marL="28575" anchor="ctr">
                    <a:lnL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2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 notebook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08 Encodings para texto y LDA.ipynb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Algunos links útiles</a:t>
            </a:r>
            <a:endParaRPr/>
          </a:p>
        </p:txBody>
      </p:sp>
      <p:sp>
        <p:nvSpPr>
          <p:cNvPr id="264" name="Google Shape;264;p4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Tutorial de Scikit-learn</a:t>
            </a:r>
            <a:r>
              <a:rPr lang="es"/>
              <a:t> sobre distintos tipos de descomposiciones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Video</a:t>
            </a:r>
            <a:r>
              <a:rPr lang="es"/>
              <a:t> sobre PCA, lamentablemente solo en inglés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Herramientas para el pre-procesamiento de datos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377375"/>
            <a:ext cx="5252700" cy="344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Herramientas de estadística descriptiva e inferencial</a:t>
            </a:r>
            <a:endParaRPr/>
          </a:p>
          <a:p>
            <a:pPr indent="-279400" lvl="1" marL="914400" rtl="0" algn="l">
              <a:spcBef>
                <a:spcPts val="0"/>
              </a:spcBef>
              <a:spcAft>
                <a:spcPts val="0"/>
              </a:spcAft>
              <a:buSzPts val="800"/>
              <a:buChar char="○"/>
            </a:pPr>
            <a:r>
              <a:rPr lang="es" sz="1600"/>
              <a:t>Análisis univariado y multivariado</a:t>
            </a:r>
            <a:endParaRPr sz="1600"/>
          </a:p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Transformaciones de datos: indexado, agrupación y agregación</a:t>
            </a:r>
            <a:endParaRPr/>
          </a:p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Selección de características</a:t>
            </a:r>
            <a:endParaRPr/>
          </a:p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Combinación de conjuntos de datos</a:t>
            </a:r>
            <a:endParaRPr/>
          </a:p>
          <a:p>
            <a:pPr indent="-292100" lvl="0" marL="457200" rtl="0" algn="l">
              <a:spcBef>
                <a:spcPts val="1000"/>
              </a:spcBef>
              <a:spcAft>
                <a:spcPts val="0"/>
              </a:spcAft>
              <a:buSzPts val="1000"/>
              <a:buChar char="●"/>
            </a:pPr>
            <a:r>
              <a:rPr lang="es"/>
              <a:t>Imputación de valores faltantes</a:t>
            </a:r>
            <a:endParaRPr/>
          </a:p>
          <a:p>
            <a:pPr indent="-292100" lvl="0" marL="457200" rtl="0" algn="l">
              <a:spcBef>
                <a:spcPts val="1000"/>
              </a:spcBef>
              <a:spcAft>
                <a:spcPts val="1000"/>
              </a:spcAft>
              <a:buSzPts val="1000"/>
              <a:buChar char="●"/>
            </a:pPr>
            <a:r>
              <a:rPr lang="es"/>
              <a:t>Detección y corrección de sesgos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6325" y="1443025"/>
            <a:ext cx="3216548" cy="3216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Hoy agregamos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 sz="2000"/>
              <a:t>Codificación de variables categóricas</a:t>
            </a:r>
            <a:endParaRPr sz="2000"/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s" sz="2000"/>
              <a:t>Reducción de dimensionalidad con PCA</a:t>
            </a:r>
            <a:endParaRPr sz="2000"/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SzPts val="1200"/>
              <a:buChar char="●"/>
            </a:pPr>
            <a:r>
              <a:rPr lang="es" sz="2000"/>
              <a:t>[Si tenemos tiempo] </a:t>
            </a:r>
            <a:r>
              <a:rPr lang="es" sz="2000"/>
              <a:t>Reducción de dimensionalidad con LDA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Encodings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algoritmos de aprendizaje automático requieren </a:t>
            </a:r>
            <a:r>
              <a:rPr b="1" lang="es"/>
              <a:t>exclusivamente</a:t>
            </a:r>
            <a:r>
              <a:rPr lang="es"/>
              <a:t> </a:t>
            </a:r>
            <a:r>
              <a:rPr lang="es"/>
              <a:t>datos numéricos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 necesario transformar nuestras variables categóricas a algún formato numérico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One-hot encoding</a:t>
            </a:r>
            <a:endParaRPr/>
          </a:p>
        </p:txBody>
      </p:sp>
      <p:graphicFrame>
        <p:nvGraphicFramePr>
          <p:cNvPr id="111" name="Google Shape;111;p22"/>
          <p:cNvGraphicFramePr/>
          <p:nvPr/>
        </p:nvGraphicFramePr>
        <p:xfrm>
          <a:off x="474225" y="174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{AA981E2A-87B8-4090-A6D3-863D0EF89454}</a:tableStyleId>
              </a:tblPr>
              <a:tblGrid>
                <a:gridCol w="554025"/>
                <a:gridCol w="17139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Id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Barrio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San Vicente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Cerro de las Rosas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Maipú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San Vicente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Ituzaingó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12" name="Google Shape;112;p22"/>
          <p:cNvGraphicFramePr/>
          <p:nvPr/>
        </p:nvGraphicFramePr>
        <p:xfrm>
          <a:off x="3139300" y="151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{AA981E2A-87B8-4090-A6D3-863D0EF89454}</a:tableStyleId>
              </a:tblPr>
              <a:tblGrid>
                <a:gridCol w="424900"/>
                <a:gridCol w="1355125"/>
                <a:gridCol w="1355125"/>
                <a:gridCol w="1355125"/>
                <a:gridCol w="1259500"/>
              </a:tblGrid>
              <a:tr h="585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Id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Barrio=San Vicente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Barrio=</a:t>
                      </a:r>
                      <a:r>
                        <a:rPr b="1" lang="es"/>
                        <a:t>Cerro de las Rosas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Barrio=</a:t>
                      </a:r>
                      <a:r>
                        <a:rPr b="1" lang="es"/>
                        <a:t>Maipú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Barrio=</a:t>
                      </a:r>
                      <a:r>
                        <a:rPr b="1" lang="es"/>
                        <a:t>Ituzaingó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0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One-hot encoding</a:t>
            </a:r>
            <a:endParaRPr/>
          </a:p>
        </p:txBody>
      </p:sp>
      <p:graphicFrame>
        <p:nvGraphicFramePr>
          <p:cNvPr id="118" name="Google Shape;118;p23"/>
          <p:cNvGraphicFramePr/>
          <p:nvPr/>
        </p:nvGraphicFramePr>
        <p:xfrm>
          <a:off x="474225" y="174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{AA981E2A-87B8-4090-A6D3-863D0EF89454}</a:tableStyleId>
              </a:tblPr>
              <a:tblGrid>
                <a:gridCol w="554025"/>
                <a:gridCol w="17139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Id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Barrio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San Vicente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Cerro de las Rosas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Maipú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San Vicente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Ituzaingó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19" name="Google Shape;119;p23"/>
          <p:cNvGraphicFramePr/>
          <p:nvPr/>
        </p:nvGraphicFramePr>
        <p:xfrm>
          <a:off x="3139300" y="1515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{AA981E2A-87B8-4090-A6D3-863D0EF89454}</a:tableStyleId>
              </a:tblPr>
              <a:tblGrid>
                <a:gridCol w="424900"/>
                <a:gridCol w="1355125"/>
                <a:gridCol w="1355125"/>
                <a:gridCol w="1355125"/>
                <a:gridCol w="1259500"/>
              </a:tblGrid>
              <a:tr h="585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Id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/>
                        <a:t>Barrio=San Vicente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Barrio=</a:t>
                      </a:r>
                      <a:r>
                        <a:rPr b="1" lang="es"/>
                        <a:t>Cerro de las Rosas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Barrio=</a:t>
                      </a:r>
                      <a:r>
                        <a:rPr b="1" lang="es"/>
                        <a:t>Maipú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chemeClr val="dk1"/>
                          </a:solidFill>
                        </a:rPr>
                        <a:t>Barrio=</a:t>
                      </a:r>
                      <a:r>
                        <a:rPr b="1" lang="es"/>
                        <a:t>Ituzaingó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0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BFC"/>
      </a:lt1>
      <a:dk2>
        <a:srgbClr val="9FB3BC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6FD08C"/>
      </a:accent4>
      <a:accent5>
        <a:srgbClr val="57BB8A"/>
      </a:accent5>
      <a:accent6>
        <a:srgbClr val="C6DDF0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